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</p:sldIdLst>
  <p:sldSz cy="10058400" cx="7772400"/>
  <p:notesSz cx="6858000" cy="9144000"/>
  <p:embeddedFontLst>
    <p:embeddedFont>
      <p:font typeface="Roboto Black"/>
      <p:bold r:id="rId10"/>
      <p:boldItalic r:id="rId11"/>
    </p:embeddedFont>
    <p:embeddedFont>
      <p:font typeface="Roboto"/>
      <p:regular r:id="rId12"/>
      <p:bold r:id="rId13"/>
      <p:italic r:id="rId14"/>
      <p:boldItalic r:id="rId15"/>
    </p:embeddedFont>
    <p:embeddedFont>
      <p:font typeface="Roboto Condensed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A5BAC48-C349-4F81-958E-C29F6E297EF1}">
  <a:tblStyle styleId="{0A5BAC48-C349-4F81-958E-C29F6E297E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5FFB4C09-053F-488C-A881-36DC7A324EA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Black-boldItalic.fntdata"/><Relationship Id="rId10" Type="http://schemas.openxmlformats.org/officeDocument/2006/relationships/font" Target="fonts/RobotoBlack-bold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RobotoCondensed-bold.fntdata"/><Relationship Id="rId16" Type="http://schemas.openxmlformats.org/officeDocument/2006/relationships/font" Target="fonts/RobotoCondensed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Condensed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Condensed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3b56d11c22_2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13b56d11c2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3b56d11c22_2_9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3b56d11c22_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b56d11c22_2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b56d11c22_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b="32953" l="0" r="0" t="0"/>
          <a:stretch/>
        </p:blipFill>
        <p:spPr>
          <a:xfrm>
            <a:off x="0" y="0"/>
            <a:ext cx="7772400" cy="674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2" name="Google Shape;42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2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0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7" name="Google Shape;37;p10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/>
        </p:nvSpPr>
        <p:spPr>
          <a:xfrm>
            <a:off x="557750" y="451096"/>
            <a:ext cx="4218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739E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Lesson </a:t>
            </a:r>
            <a:r>
              <a:rPr lang="en" sz="3000">
                <a:solidFill>
                  <a:srgbClr val="4739E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Planning Document</a:t>
            </a:r>
            <a:endParaRPr sz="3000">
              <a:solidFill>
                <a:srgbClr val="4739E7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4" name="Google Shape;54;p14"/>
          <p:cNvSpPr txBox="1"/>
          <p:nvPr/>
        </p:nvSpPr>
        <p:spPr>
          <a:xfrm>
            <a:off x="4127825" y="6231900"/>
            <a:ext cx="3166500" cy="31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55" name="Google Shape;55;p14"/>
          <p:cNvGraphicFramePr/>
          <p:nvPr/>
        </p:nvGraphicFramePr>
        <p:xfrm>
          <a:off x="659763" y="53830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{0A5BAC48-C349-4F81-958E-C29F6E297EF1}</a:tableStyleId>
              </a:tblPr>
              <a:tblGrid>
                <a:gridCol w="1829500"/>
                <a:gridCol w="4677950"/>
              </a:tblGrid>
              <a:tr h="30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Lesson Title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Example: Math 101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Date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Learning Objective(s) 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Class Flow 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Use this space to describe the general structure of this lesson. </a:t>
                      </a:r>
                      <a:endParaRPr i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Example: </a:t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Roboto"/>
                        <a:buChar char="-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Warm up </a:t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Roboto"/>
                        <a:buChar char="-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Independent graphing  activity</a:t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Roboto"/>
                        <a:buChar char="-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Whole class summary </a:t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Roboto"/>
                        <a:buChar char="-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Partner work 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97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Sharing Content 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Use space below  to add notes about specific content and how you will share in Class. Add more rows as needed. </a:t>
                      </a:r>
                      <a:endParaRPr b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 hMerge="1"/>
              </a:tr>
              <a:tr h="18204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000" u="sng">
                          <a:latin typeface="Roboto"/>
                          <a:ea typeface="Roboto"/>
                          <a:cs typeface="Roboto"/>
                          <a:sym typeface="Roboto"/>
                        </a:rPr>
                        <a:t>Example: </a:t>
                      </a:r>
                      <a:endParaRPr b="1" i="1" sz="1000" u="sng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Roboto"/>
                        <a:buAutoNum type="arabicParenR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Whole class discussion</a:t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Qui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et-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write Reflection questions posted in Nearpod via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Browse the Web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(2 minutes) 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Show examples from graphing activity using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Screen </a:t>
                      </a: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hare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 and have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participants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write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what they notice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in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Chat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vocally, 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and with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reactions 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(5-10 minutes) </a:t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000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Roboto"/>
                        <a:buAutoNum type="arabicParenR"/>
                      </a:pP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Partner Work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Pair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participants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in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Breakout Rooms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and send them to </a:t>
                      </a:r>
                      <a:r>
                        <a:rPr b="1"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Learning Management System</a:t>
                      </a:r>
                      <a:r>
                        <a:rPr i="1" lang="en" sz="1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to complete Independent Practice Assignment. 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Launch </a:t>
                      </a: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Shared Whiteboard</a:t>
                      </a: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 each </a:t>
                      </a: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Breakout Room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for shared work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6" name="Google Shape;56;p14"/>
          <p:cNvSpPr txBox="1"/>
          <p:nvPr/>
        </p:nvSpPr>
        <p:spPr>
          <a:xfrm>
            <a:off x="573640" y="1530917"/>
            <a:ext cx="6442200" cy="7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4538E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Lesson Planning Template </a:t>
            </a:r>
            <a:endParaRPr b="1" sz="1600">
              <a:solidFill>
                <a:srgbClr val="4538E5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300"/>
              </a:spcBef>
              <a:spcAft>
                <a:spcPts val="1000"/>
              </a:spcAft>
              <a:buNone/>
            </a:pPr>
            <a:r>
              <a:rPr lang="en" sz="1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Use the tables below to begin structuring your lessons, organizing your daily content, and mapping out how you will leverage different Class tools. Add more rows to the table as </a:t>
            </a:r>
            <a:r>
              <a:rPr lang="en" sz="1000">
                <a:latin typeface="Roboto"/>
                <a:ea typeface="Roboto"/>
                <a:cs typeface="Roboto"/>
                <a:sym typeface="Roboto"/>
              </a:rPr>
              <a:t>necessary</a:t>
            </a:r>
            <a:r>
              <a:rPr lang="en" sz="1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to fully design your lesson plans. 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57" name="Google Shape;57;p14"/>
          <p:cNvGraphicFramePr/>
          <p:nvPr/>
        </p:nvGraphicFramePr>
        <p:xfrm>
          <a:off x="659785" y="24972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{5FFB4C09-053F-488C-A881-36DC7A324EAA}</a:tableStyleId>
              </a:tblPr>
              <a:tblGrid>
                <a:gridCol w="3267000"/>
                <a:gridCol w="324045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lt1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Class Tools</a:t>
                      </a:r>
                      <a:endParaRPr b="1" sz="1300">
                        <a:solidFill>
                          <a:schemeClr val="lt1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A1849"/>
                    </a:solidFill>
                  </a:tcPr>
                </a:tc>
                <a:tc hMerge="1"/>
              </a:tr>
              <a:tr h="249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Content Sharing</a:t>
                      </a:r>
                      <a:endParaRPr b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Participation </a:t>
                      </a:r>
                      <a:r>
                        <a:rPr b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and Collaboration</a:t>
                      </a:r>
                      <a:endParaRPr b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Sharing Class Content: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Assignment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Assessment/Quiz/Test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Survey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Polling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Whiteboard</a:t>
                      </a:r>
                      <a:b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Sharing External Content: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Screen Share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Learning Management System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Browse the Web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Play Video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Share Files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Raise Hand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Reactions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Chat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Participation Seating Chart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Breakout Rooms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Whiteboard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Think about:</a:t>
                      </a: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Informal check-ins, knowledge checks, and what tools might meet different learners’ needs?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58" name="Google Shape;58;p14"/>
          <p:cNvPicPr preferRelativeResize="0"/>
          <p:nvPr/>
        </p:nvPicPr>
        <p:blipFill rotWithShape="1">
          <a:blip r:embed="rId3">
            <a:alphaModFix/>
          </a:blip>
          <a:srcRect b="0" l="68917" r="0" t="0"/>
          <a:stretch/>
        </p:blipFill>
        <p:spPr>
          <a:xfrm>
            <a:off x="5356525" y="0"/>
            <a:ext cx="2415876" cy="118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4127825" y="6231900"/>
            <a:ext cx="3166500" cy="31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68917" r="0" t="0"/>
          <a:stretch/>
        </p:blipFill>
        <p:spPr>
          <a:xfrm>
            <a:off x="5356525" y="0"/>
            <a:ext cx="2415876" cy="11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557750" y="451096"/>
            <a:ext cx="4218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739E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Lesson Planning Document</a:t>
            </a:r>
            <a:endParaRPr sz="3000">
              <a:solidFill>
                <a:srgbClr val="4739E7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573640" y="1530917"/>
            <a:ext cx="6442200" cy="7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4538E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Lesson Planning Template </a:t>
            </a:r>
            <a:endParaRPr b="1" sz="1600">
              <a:solidFill>
                <a:srgbClr val="4538E5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300"/>
              </a:spcBef>
              <a:spcAft>
                <a:spcPts val="1000"/>
              </a:spcAft>
              <a:buNone/>
            </a:pPr>
            <a:r>
              <a:rPr lang="en" sz="1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Use the tables below to begin structuring your lessons, organizing your daily content, and mapping out how you will leverage different Class tools. Add more rows to the table as </a:t>
            </a:r>
            <a:r>
              <a:rPr lang="en" sz="1000">
                <a:latin typeface="Roboto"/>
                <a:ea typeface="Roboto"/>
                <a:cs typeface="Roboto"/>
                <a:sym typeface="Roboto"/>
              </a:rPr>
              <a:t>necessary</a:t>
            </a:r>
            <a:r>
              <a:rPr lang="en" sz="1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to fully design your lesson plans. 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659763" y="53830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{0A5BAC48-C349-4F81-958E-C29F6E297EF1}</a:tableStyleId>
              </a:tblPr>
              <a:tblGrid>
                <a:gridCol w="1829500"/>
                <a:gridCol w="4677950"/>
              </a:tblGrid>
              <a:tr h="30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Lesson Title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Date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Learning Objective(s) 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Class Flow 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Use this space to describe the general structure of this lesson. </a:t>
                      </a:r>
                      <a:endParaRPr i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97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0A1849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Sharing Content </a:t>
                      </a:r>
                      <a:endParaRPr b="1" sz="1300">
                        <a:solidFill>
                          <a:srgbClr val="0A1849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Use space below  to add notes about specific content and how you will share in Class. Add more rows as needed. </a:t>
                      </a:r>
                      <a:endParaRPr b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 hMerge="1"/>
              </a:tr>
              <a:tr h="18204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aphicFrame>
        <p:nvGraphicFramePr>
          <p:cNvPr id="68" name="Google Shape;68;p15"/>
          <p:cNvGraphicFramePr/>
          <p:nvPr/>
        </p:nvGraphicFramePr>
        <p:xfrm>
          <a:off x="659785" y="24972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{5FFB4C09-053F-488C-A881-36DC7A324EAA}</a:tableStyleId>
              </a:tblPr>
              <a:tblGrid>
                <a:gridCol w="3267000"/>
                <a:gridCol w="3240450"/>
              </a:tblGrid>
              <a:tr h="2667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lt1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Class Tools</a:t>
                      </a:r>
                      <a:endParaRPr b="1" sz="1300">
                        <a:solidFill>
                          <a:schemeClr val="lt1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A1849"/>
                    </a:solidFill>
                  </a:tcPr>
                </a:tc>
                <a:tc hMerge="1"/>
              </a:tr>
              <a:tr h="249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Content Sharing</a:t>
                      </a:r>
                      <a:endParaRPr b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Participation </a:t>
                      </a:r>
                      <a:r>
                        <a:rPr b="1" lang="en" sz="1000">
                          <a:solidFill>
                            <a:srgbClr val="0A1849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and Collaboration</a:t>
                      </a:r>
                      <a:endParaRPr b="1" sz="1000">
                        <a:solidFill>
                          <a:srgbClr val="0A184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CFD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Sharing Class Content: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Assignment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Assessment/Quiz/Test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Survey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Polling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Whiteboard</a:t>
                      </a:r>
                      <a:b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Sharing External Content: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Screen Share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Learning Management System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Browse the Web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Play Video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Share Files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Raise Hand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Reactions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Chat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Participation Seating Chart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Breakout Rooms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38E5"/>
                        </a:buClr>
                        <a:buSzPts val="1000"/>
                        <a:buFont typeface="Roboto"/>
                        <a:buChar char="●"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Whiteboard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</a:b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Think about:</a:t>
                      </a:r>
                      <a:r>
                        <a:rPr b="1"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i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Informal check-ins, knowledge checks, and what tools might meet different learners’ needs?</a:t>
                      </a:r>
                      <a:endParaRPr i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682675" y="1705000"/>
            <a:ext cx="4705800" cy="22266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 will you do </a:t>
            </a:r>
            <a:r>
              <a:rPr b="1" lang="en" sz="1300" u="sng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before</a:t>
            </a:r>
            <a:r>
              <a:rPr b="1" lang="en" sz="1300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Class, to help you prepare for your first few Class sessions?</a:t>
            </a:r>
            <a:endParaRPr b="1" sz="1300">
              <a:solidFill>
                <a:srgbClr val="0A184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10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682675" y="4159024"/>
            <a:ext cx="4705800" cy="22266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 tools will you try </a:t>
            </a:r>
            <a:r>
              <a:rPr b="1" lang="en" sz="1300" u="sng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during</a:t>
            </a:r>
            <a:r>
              <a:rPr b="1" lang="en" sz="1300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your first Class session?  Why?</a:t>
            </a:r>
            <a:endParaRPr b="1" sz="1300">
              <a:solidFill>
                <a:srgbClr val="0A184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682675" y="6613048"/>
            <a:ext cx="4705800" cy="22266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What will you do </a:t>
            </a:r>
            <a:r>
              <a:rPr b="1" lang="en" sz="1300" u="sng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after</a:t>
            </a:r>
            <a:r>
              <a:rPr b="1" lang="en" sz="1300">
                <a:solidFill>
                  <a:srgbClr val="0A184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your first few Class sessions? What will you look for? What is important to you?</a:t>
            </a:r>
            <a:endParaRPr b="1" sz="1300">
              <a:solidFill>
                <a:srgbClr val="0A184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543976" y="1705000"/>
            <a:ext cx="1782900" cy="2226600"/>
          </a:xfrm>
          <a:prstGeom prst="rect">
            <a:avLst/>
          </a:prstGeom>
          <a:solidFill>
            <a:srgbClr val="EDECFD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13715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 Black"/>
                <a:ea typeface="Roboto Black"/>
                <a:cs typeface="Roboto Black"/>
                <a:sym typeface="Roboto Black"/>
              </a:rPr>
              <a:t>Examples:</a:t>
            </a:r>
            <a:endParaRPr sz="950">
              <a:solidFill>
                <a:srgbClr val="0A1849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Create Class session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Load any web pages &amp; videos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Add</a:t>
            </a: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 LMS</a:t>
            </a: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 link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Prepare any material you want to screen-share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Prepare participants for Class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50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Think through Class workflow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5543976" y="4159025"/>
            <a:ext cx="1782900" cy="2226600"/>
          </a:xfrm>
          <a:prstGeom prst="rect">
            <a:avLst/>
          </a:prstGeom>
          <a:solidFill>
            <a:srgbClr val="EDECFD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13715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 Black"/>
                <a:ea typeface="Roboto Black"/>
                <a:cs typeface="Roboto Black"/>
                <a:sym typeface="Roboto Black"/>
              </a:rPr>
              <a:t>Examples:</a:t>
            </a:r>
            <a:endParaRPr sz="950">
              <a:solidFill>
                <a:srgbClr val="0A1849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•  Screen sharing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•  Play Video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•  Breakout rooms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•  Share web pages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b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What features will be useful to you? How will you be able to know if your learners are engaged? How will you include equitable teaching practices?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5543976" y="6613050"/>
            <a:ext cx="1782900" cy="2226600"/>
          </a:xfrm>
          <a:prstGeom prst="rect">
            <a:avLst/>
          </a:prstGeom>
          <a:solidFill>
            <a:srgbClr val="EDECFD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13715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 Black"/>
                <a:ea typeface="Roboto Black"/>
                <a:cs typeface="Roboto Black"/>
                <a:sym typeface="Roboto Black"/>
              </a:rPr>
              <a:t>Examples:</a:t>
            </a:r>
            <a:endParaRPr sz="950">
              <a:solidFill>
                <a:srgbClr val="0A1849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•  Review Attendance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•  Dashboard data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br>
              <a:rPr i="1"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i="1"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Reflect:</a:t>
            </a:r>
            <a:r>
              <a:rPr b="1"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950">
                <a:solidFill>
                  <a:srgbClr val="0A1849"/>
                </a:solidFill>
                <a:latin typeface="Roboto"/>
                <a:ea typeface="Roboto"/>
                <a:cs typeface="Roboto"/>
                <a:sym typeface="Roboto"/>
              </a:rPr>
              <a:t>What did you learn today about this Class session?  What was the most engaged moment for your learners?  When did they struggle? What might be done differently next Class session?</a:t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950">
              <a:solidFill>
                <a:srgbClr val="0A184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326880"/>
            <a:ext cx="7772400" cy="72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557750" y="451096"/>
            <a:ext cx="4218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739E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Lesson Planning Document</a:t>
            </a:r>
            <a:r>
              <a:rPr lang="en" sz="3000">
                <a:solidFill>
                  <a:srgbClr val="4739E7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for Class</a:t>
            </a:r>
            <a:endParaRPr sz="3000">
              <a:solidFill>
                <a:srgbClr val="4739E7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